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31"/>
  </p:notesMasterIdLst>
  <p:sldIdLst>
    <p:sldId id="275" r:id="rId2"/>
    <p:sldId id="262" r:id="rId3"/>
    <p:sldId id="472" r:id="rId4"/>
    <p:sldId id="451" r:id="rId5"/>
    <p:sldId id="446" r:id="rId6"/>
    <p:sldId id="473" r:id="rId7"/>
    <p:sldId id="471" r:id="rId8"/>
    <p:sldId id="461" r:id="rId9"/>
    <p:sldId id="462" r:id="rId10"/>
    <p:sldId id="474" r:id="rId11"/>
    <p:sldId id="478" r:id="rId12"/>
    <p:sldId id="475" r:id="rId13"/>
    <p:sldId id="477" r:id="rId14"/>
    <p:sldId id="476" r:id="rId15"/>
    <p:sldId id="467" r:id="rId16"/>
    <p:sldId id="448" r:id="rId17"/>
    <p:sldId id="450" r:id="rId18"/>
    <p:sldId id="452" r:id="rId19"/>
    <p:sldId id="468" r:id="rId20"/>
    <p:sldId id="454" r:id="rId21"/>
    <p:sldId id="464" r:id="rId22"/>
    <p:sldId id="465" r:id="rId23"/>
    <p:sldId id="466" r:id="rId24"/>
    <p:sldId id="469" r:id="rId25"/>
    <p:sldId id="453" r:id="rId26"/>
    <p:sldId id="456" r:id="rId27"/>
    <p:sldId id="458" r:id="rId28"/>
    <p:sldId id="470" r:id="rId29"/>
    <p:sldId id="459" r:id="rId30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763"/>
    <a:srgbClr val="B6D8F2"/>
    <a:srgbClr val="47556B"/>
    <a:srgbClr val="003366"/>
    <a:srgbClr val="FAA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FEEF5-AC89-486B-A068-4886A0B406CA}" v="5" dt="2023-04-13T00:21:09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01" autoAdjust="0"/>
  </p:normalViewPr>
  <p:slideViewPr>
    <p:cSldViewPr snapToGrid="0">
      <p:cViewPr varScale="1">
        <p:scale>
          <a:sx n="129" d="100"/>
          <a:sy n="129" d="100"/>
        </p:scale>
        <p:origin x="36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Commission Approved Program Sponsors</a:t>
            </a:r>
          </a:p>
          <a:p>
            <a:pPr>
              <a:defRPr sz="2400"/>
            </a:pPr>
            <a:r>
              <a:rPr lang="en-US" sz="2400"/>
              <a:t>Total Number: 254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307669488011718"/>
          <c:y val="0.22635732323232322"/>
          <c:w val="0.34425427844304735"/>
          <c:h val="0.7326073232323232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74-46A0-B0FC-2D26022627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74-46A0-B0FC-2D26022627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674-46A0-B0FC-2D26022627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674-46A0-B0FC-2D26022627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74-46A0-B0FC-2D26022627C2}"/>
              </c:ext>
            </c:extLst>
          </c:dPt>
          <c:dLbls>
            <c:dLbl>
              <c:idx val="0"/>
              <c:layout>
                <c:manualLayout>
                  <c:x val="-5.7481202871310824E-2"/>
                  <c:y val="0.187418577644406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74-46A0-B0FC-2D26022627C2}"/>
                </c:ext>
              </c:extLst>
            </c:dLbl>
            <c:dLbl>
              <c:idx val="4"/>
              <c:layout>
                <c:manualLayout>
                  <c:x val="-4.5086148489164597E-2"/>
                  <c:y val="0.2097994605837071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74-46A0-B0FC-2D26022627C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9</c:v>
                </c:pt>
                <c:pt idx="2">
                  <c:v>53</c:v>
                </c:pt>
                <c:pt idx="3">
                  <c:v>168</c:v>
                </c:pt>
                <c:pt idx="4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CSU (23)</c:v>
                      </c:pt>
                      <c:pt idx="1">
                        <c:v>UC (9)</c:v>
                      </c:pt>
                      <c:pt idx="2">
                        <c:v>Pvt/Indpt (53)</c:v>
                      </c:pt>
                      <c:pt idx="3">
                        <c:v>LEA (168)</c:v>
                      </c:pt>
                      <c:pt idx="4">
                        <c:v>Other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2674-46A0-B0FC-2D26022627C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755812835819049"/>
          <c:y val="0.30640095383761218"/>
          <c:w val="0.2143217933736325"/>
          <c:h val="0.487558151190554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46038385826774E-2"/>
          <c:y val="0.41321491060439774"/>
          <c:w val="0.84572896161417321"/>
          <c:h val="0.426212941300877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8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Number of Institutions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Accreditation (22)</c:v>
                      </c:pt>
                      <c:pt idx="1">
                        <c:v>With Stipulations (8)</c:v>
                      </c:pt>
                      <c:pt idx="2">
                        <c:v>With Major Stipulations (3)</c:v>
                      </c:pt>
                      <c:pt idx="3">
                        <c:v>With Probationary Stipulations (0)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B8A3-4184-95DE-01AB031BD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1814751"/>
        <c:axId val="1981815583"/>
      </c:barChart>
      <c:catAx>
        <c:axId val="198181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815583"/>
        <c:crosses val="autoZero"/>
        <c:auto val="1"/>
        <c:lblAlgn val="ctr"/>
        <c:lblOffset val="100"/>
        <c:noMultiLvlLbl val="0"/>
      </c:catAx>
      <c:valAx>
        <c:axId val="198181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81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EFC15-E4CA-4946-9DB3-FA1D26EAE27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5128D-62D6-47DE-A237-AAF281E5F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0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endParaRPr lang="en-US" sz="1200" b="0" u="non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68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6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30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0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35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52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10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61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44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3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7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88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705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3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26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827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289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66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64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926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722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5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96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26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0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4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01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74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2A6A-1B24-492B-9B05-6F555F5ECE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4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H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7058429" cy="291941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000" b="0" i="0" spc="-50" baseline="0">
                <a:solidFill>
                  <a:srgbClr val="1A376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sz="5000" b="1">
                <a:solidFill>
                  <a:srgbClr val="1A3763"/>
                </a:solidFill>
              </a:rPr>
              <a:t>Presentation Title</a:t>
            </a:r>
            <a:br>
              <a:rPr lang="en-US" sz="5000" b="1">
                <a:solidFill>
                  <a:srgbClr val="1A3763"/>
                </a:solidFill>
              </a:rPr>
            </a:br>
            <a:r>
              <a:rPr lang="en-US" sz="5000" b="1">
                <a:solidFill>
                  <a:srgbClr val="1A3763"/>
                </a:solidFill>
              </a:rPr>
              <a:t>(adjust size as needed)</a:t>
            </a:r>
            <a:br>
              <a:rPr lang="en-US" sz="5000" b="1">
                <a:solidFill>
                  <a:srgbClr val="1A3763"/>
                </a:solidFill>
              </a:rPr>
            </a:br>
            <a:r>
              <a:rPr lang="en-US" sz="5000" b="1">
                <a:solidFill>
                  <a:srgbClr val="1A3763"/>
                </a:solidFill>
              </a:rPr>
              <a:t>Title Slide – Heading Level 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4361689"/>
            <a:ext cx="10058400" cy="1889679"/>
          </a:xfrm>
        </p:spPr>
        <p:txBody>
          <a:bodyPr lIns="91440" rIns="91440">
            <a:normAutofit/>
          </a:bodyPr>
          <a:lstStyle>
            <a:lvl1pPr marL="0" indent="0" algn="l">
              <a:lnSpc>
                <a:spcPct val="100000"/>
              </a:lnSpc>
              <a:spcAft>
                <a:spcPts val="1200"/>
              </a:spcAft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>
                <a:solidFill>
                  <a:schemeClr val="tx1"/>
                </a:solidFill>
                <a:latin typeface="+mn-lt"/>
              </a:rPr>
              <a:t>Subtitle/ Presenter Names/ Date                                      (Font: Calibri, All Caps, minimum 24pt)                                  </a:t>
            </a:r>
            <a:r>
              <a:rPr lang="en-US"/>
              <a:t>Do not duplicate - the first slide serves as Heading Level 1.</a:t>
            </a:r>
          </a:p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9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199505"/>
            <a:ext cx="10058400" cy="1429786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1A3763"/>
                </a:solidFill>
              </a:rPr>
              <a:t>Slide Title Here (adjust size as needed)</a:t>
            </a:r>
            <a:br>
              <a:rPr lang="en-US">
                <a:solidFill>
                  <a:srgbClr val="1A3763"/>
                </a:solidFill>
              </a:rPr>
            </a:br>
            <a:r>
              <a:rPr lang="en-US"/>
              <a:t>Title &amp; Content Slide – Heading Level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74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BD892F-C1C8-4888-AFA4-24722CC19B2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10058400" cy="4023360"/>
          </a:xfrm>
        </p:spPr>
        <p:txBody>
          <a:bodyPr/>
          <a:lstStyle>
            <a:lvl1pPr marL="18288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/>
            </a:lvl3pPr>
            <a:lvl4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600"/>
            </a:lvl4pPr>
            <a:lvl5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lvl5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Bullet Text Here (minimum 24pt font size)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Section Header - H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California Commission on Teacher Credentialing seal">
            <a:extLst>
              <a:ext uri="{FF2B5EF4-FFF2-40B4-BE49-F238E27FC236}">
                <a16:creationId xmlns:a16="http://schemas.microsoft.com/office/drawing/2014/main" id="{6DFFA342-F737-466A-8C27-0F316FD694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4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0" y="5281466"/>
            <a:ext cx="950976" cy="950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207820"/>
            <a:ext cx="10058400" cy="142978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rgbClr val="1A376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>
                <a:solidFill>
                  <a:srgbClr val="1A3763"/>
                </a:solidFill>
              </a:rPr>
            </a:br>
            <a:r>
              <a:rPr lang="en-US">
                <a:solidFill>
                  <a:srgbClr val="1A3763"/>
                </a:solidFill>
              </a:rPr>
              <a:t>Slide Title Here (adjust size as needed)</a:t>
            </a:r>
            <a:br>
              <a:rPr lang="en-US">
                <a:solidFill>
                  <a:srgbClr val="1A3763"/>
                </a:solidFill>
              </a:rPr>
            </a:br>
            <a:r>
              <a:rPr lang="en-US"/>
              <a:t>Section Header Slide – Heading Level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/>
          </a:p>
        </p:txBody>
      </p:sp>
      <p:cxnSp>
        <p:nvCxnSpPr>
          <p:cNvPr id="9" name="Straight Connector 8"/>
          <p:cNvCxnSpPr/>
          <p:nvPr/>
        </p:nvCxnSpPr>
        <p:spPr>
          <a:xfrm>
            <a:off x="1199345" y="1733226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99B559-53A7-46EB-90A5-FA9ABFE6A42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10058400" cy="4023360"/>
          </a:xfrm>
        </p:spPr>
        <p:txBody>
          <a:bodyPr/>
          <a:lstStyle>
            <a:lvl1pPr marL="18288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/>
            </a:lvl3pPr>
            <a:lvl4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600"/>
            </a:lvl4pPr>
            <a:lvl5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lvl5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Bullet Text Here (minimum 24pt font size)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799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/>
              <a:t>Two Content Slide – Heading Level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/>
              <a:t>Content #1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/>
            </a:lvl5pPr>
            <a:lvl6pPr>
              <a:buNone/>
              <a:defRPr/>
            </a:lvl6pPr>
          </a:lstStyle>
          <a:p>
            <a:pPr lvl="0"/>
            <a:r>
              <a:rPr lang="en-US"/>
              <a:t>Content #2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5860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/>
              <a:t>Two Content Slide (Comparison) Heading Level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CONTENT #1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 sz="1600"/>
            </a:lvl3pPr>
            <a:lvl4pPr>
              <a:lnSpc>
                <a:spcPct val="100000"/>
              </a:lnSpc>
              <a:buClrTx/>
              <a:defRPr/>
            </a:lvl4pPr>
            <a:lvl5pPr>
              <a:buClrTx/>
              <a:defRPr/>
            </a:lvl5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Content #2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 sz="1600"/>
            </a:lvl3pPr>
            <a:lvl4pPr>
              <a:lnSpc>
                <a:spcPct val="100000"/>
              </a:lnSpc>
              <a:buClrTx/>
              <a:defRPr/>
            </a:lvl4pPr>
            <a:lvl5pPr>
              <a:buClrTx/>
              <a:defRPr/>
            </a:lvl5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258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/>
              <a:t>Title Only Slide (adjust size as needed)</a:t>
            </a:r>
            <a:br>
              <a:rPr lang="en-US"/>
            </a:br>
            <a:r>
              <a:rPr lang="en-US"/>
              <a:t>Heading Level 2 – no content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13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No Heading Lev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1A376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pPr algn="r"/>
            <a:fld id="{8CF074CD-934D-404A-ACFA-C89B8DACAFC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6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4800" b="0">
                <a:solidFill>
                  <a:srgbClr val="FAAC35"/>
                </a:solidFill>
              </a:defRPr>
            </a:lvl1pPr>
          </a:lstStyle>
          <a:p>
            <a:r>
              <a:rPr lang="en-US"/>
              <a:t>Content with Caption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>
              <a:defRPr sz="2400">
                <a:solidFill>
                  <a:srgbClr val="1A3763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>
              <a:solidFill>
                <a:srgbClr val="1A3763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B76E3E5-7638-44A1-9797-60761A720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561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4800" b="0">
                <a:solidFill>
                  <a:srgbClr val="FAAC35"/>
                </a:solidFill>
              </a:defRPr>
            </a:lvl1pPr>
          </a:lstStyle>
          <a:p>
            <a:r>
              <a:rPr lang="en-US"/>
              <a:t>Picture with Caption – Heading Level 2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rgbClr val="B6D8F2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0167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4954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B977DAF-E1B2-4B82-A24A-C3842BD94D48}"/>
              </a:ext>
            </a:extLst>
          </p:cNvPr>
          <p:cNvPicPr/>
          <p:nvPr userDrawn="1"/>
        </p:nvPicPr>
        <p:blipFill>
          <a:blip r:embed="rId11">
            <a:alphaModFix amt="76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9" y="5276590"/>
            <a:ext cx="951182" cy="95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88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rgbClr val="1A3763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c.ca.gov/docs/default-source/educator-prep/accred-files/accred-schedule.pdf?sfvrsn=3ac5b57a_1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c.ca.gov/educator-prep/program-accre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F1BD-0EBD-4ADD-829F-F6C8995A7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COA Annual Report to the Commission 2021-2022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81AC7-0AD9-4D7A-B36B-46984C16B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3980873"/>
            <a:ext cx="10058400" cy="2270495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December 8, 2022</a:t>
            </a:r>
          </a:p>
          <a:p>
            <a:r>
              <a:rPr lang="en-US"/>
              <a:t>Robert Frelly, COA Co-Chair, Chapman University</a:t>
            </a:r>
          </a:p>
          <a:p>
            <a:r>
              <a:rPr lang="en-US"/>
              <a:t>Martin Martinez, COA Co-Chair, Sacramento County office of Education</a:t>
            </a:r>
          </a:p>
          <a:p>
            <a:r>
              <a:rPr lang="en-US"/>
              <a:t>Cheryl Hickey, Administrator, Professional services Division</a:t>
            </a:r>
          </a:p>
          <a:p>
            <a:r>
              <a:rPr lang="en-US"/>
              <a:t>Erin Sullivan, Administrator, Professional Services Division</a:t>
            </a:r>
          </a:p>
        </p:txBody>
      </p:sp>
      <p:pic>
        <p:nvPicPr>
          <p:cNvPr id="5" name="Content Placeholder 4" descr="California Commission on Teacher Credentialing seal">
            <a:extLst>
              <a:ext uri="{FF2B5EF4-FFF2-40B4-BE49-F238E27FC236}">
                <a16:creationId xmlns:a16="http://schemas.microsoft.com/office/drawing/2014/main" id="{325C0A9C-9CE8-40ED-A977-8F459496F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313" y="237735"/>
            <a:ext cx="402272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0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Ensuring Program Quality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40 site visits with reporting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33 regular visit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 provisional site visits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 revisits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Monitoring institutions that receive stipulations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10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4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Ensuring Program Quality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92500" lnSpcReduction="10000"/>
          </a:bodyPr>
          <a:lstStyle/>
          <a:p>
            <a:pPr marL="119063" indent="0">
              <a:spcBef>
                <a:spcPts val="600"/>
              </a:spcBef>
              <a:spcAft>
                <a:spcPts val="1200"/>
              </a:spcAft>
              <a:buClrTx/>
              <a:buNone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Technical assistance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Staff debrief of presentations at major conferences</a:t>
            </a: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Year-out </a:t>
            </a:r>
            <a:r>
              <a:rPr lang="en-US" sz="35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previsit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monthly check-ins, 2 month-out </a:t>
            </a:r>
            <a:r>
              <a:rPr lang="en-US" sz="35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previsit</a:t>
            </a: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Office hours (weekly/bi-weekly subject-specific check-ins)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Trainings for Board of Institutional Review members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Subject-specific email addresses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11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3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Ensuring Adherence to Standards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85000" lnSpcReduction="20000"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Approve new programs – IPR and IIA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Preconditions – 68 institutions in Orange and Blue cohorts with 816 general and 1146 program-specific preconditions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Program Review – 34 institutions in Indigo cohort with 125 programs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Common Standards Review – 34 Indigo institutions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Accreditation Data System, including new surveys and dashboards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12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83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Ensuring Evidence is Reviewed by Peers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Trained BIR members for Program Review, Common Standards Review, site visits, IIA, and IPR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BIR training</a:t>
            </a: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13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1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Fostering Program Improvement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Monitoring for programs out of compliance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Analysis of feedback from site visit institutions and teams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Partnerships with national accrediting bodies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14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4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Procedural Modifications</a:t>
            </a:r>
            <a:endParaRPr lang="en-US" sz="5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COA receives in Stage IV all prior documentation submitted by new institutions in Stages II-III of IIA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COA reviewed, approved, and recommended to the Commission refinements to Stage V of IIA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15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40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5400">
                <a:solidFill>
                  <a:schemeClr val="tx1"/>
                </a:solidFill>
                <a:effectLst/>
              </a:rPr>
            </a:br>
            <a:r>
              <a:rPr lang="en-US" sz="5400">
                <a:solidFill>
                  <a:schemeClr val="tx1"/>
                </a:solidFill>
                <a:effectLst/>
              </a:rPr>
              <a:t>Accreditation</a:t>
            </a:r>
            <a:r>
              <a:rPr lang="en-US" sz="5400" dirty="0">
                <a:solidFill>
                  <a:schemeClr val="tx1"/>
                </a:solidFill>
                <a:effectLst/>
              </a:rPr>
              <a:t> Decisions 2021-22</a:t>
            </a:r>
          </a:p>
        </p:txBody>
      </p:sp>
      <p:sp>
        <p:nvSpPr>
          <p:cNvPr id="6" name="Content Placeholder 5" descr="6th Year Accreditation Site Visits at 33 program sponsors. 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119063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6</a:t>
            </a:r>
            <a:r>
              <a:rPr lang="en-US" sz="2800" baseline="30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Year Accreditation Site Visits at 33 program sponsors</a:t>
            </a:r>
          </a:p>
          <a:p>
            <a:pPr marL="119063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2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hart 6" descr="Accreditation: 22.&#10;With Stipulations: 8.&#10;With Major Stipulations: 3.&#10;With Probationary Stipulations: 0.">
            <a:extLst>
              <a:ext uri="{FF2B5EF4-FFF2-40B4-BE49-F238E27FC236}">
                <a16:creationId xmlns:a16="http://schemas.microsoft.com/office/drawing/2014/main" id="{BED29FFC-BBAB-5F74-0EE3-732BFFE1E4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6775735"/>
              </p:ext>
            </p:extLst>
          </p:nvPr>
        </p:nvGraphicFramePr>
        <p:xfrm>
          <a:off x="2031999" y="719666"/>
          <a:ext cx="8497455" cy="5413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16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38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5294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Of </a:t>
            </a:r>
            <a:r>
              <a:rPr lang="en-US" sz="5400" dirty="0">
                <a:solidFill>
                  <a:schemeClr val="tx1"/>
                </a:solidFill>
                <a:effectLst/>
              </a:rPr>
              <a:t>Note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92500" lnSpcReduction="10000"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 the 22 with Accreditation – 7</a:t>
            </a:r>
            <a:r>
              <a:rPr lang="en-US" sz="3500" baseline="30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year reports required for 6 of them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15 institutions met all Common and Program Standards (page 26)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Common Standard 1 (institutional Infrastructure) and 4 Continuous Improvement were the two </a:t>
            </a: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C.S. 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with the most frequent findings (page27)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17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71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Of </a:t>
            </a:r>
            <a:r>
              <a:rPr lang="en-US" sz="5400" dirty="0">
                <a:solidFill>
                  <a:schemeClr val="tx1"/>
                </a:solidFill>
                <a:effectLst/>
              </a:rPr>
              <a:t>Note</a:t>
            </a:r>
            <a:endParaRPr lang="en-US" sz="5400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77500" lnSpcReduction="20000"/>
          </a:bodyPr>
          <a:lstStyle/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Program Standards with the Most </a:t>
            </a: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Frequent 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Findings (page 29-30):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Difficult to find trends between programs due to varying number of programs offered across the state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Generally</a:t>
            </a: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data does not suggest major across the board challenges for a particular standard/area 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Induction – both Teacher and Admin – standard related to selection and training of mentors </a:t>
            </a: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most frequent but data 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also reflect a larger number of programs than other programs reviewed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18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3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  <a:effectLst/>
              </a:rPr>
              <a:t>Provisional Site Visits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 Additional Site Visits Took Place at Institutions in Provisional Status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COA Considered Accreditation for a total of 7 Provisional Institutions (some in prior year’s)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All have been granted full approval (see page 34)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19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4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Size and Scope of System </a:t>
            </a:r>
            <a:r>
              <a:rPr lang="en-US" sz="5400" dirty="0">
                <a:solidFill>
                  <a:schemeClr val="tx1"/>
                </a:solidFill>
                <a:effectLst/>
              </a:rPr>
              <a:t>2021-22</a:t>
            </a:r>
          </a:p>
        </p:txBody>
      </p:sp>
      <p:graphicFrame>
        <p:nvGraphicFramePr>
          <p:cNvPr id="7" name="Chart 6" descr="Commission Approved Program Sponsors.&#10;Total Number: 254.&#10;CSU: value 23, 9%.&#10;UC: value 9. 4%.&#10;Private/Independent: value 53, 21%.&#10;LEA: value 168, 66%.&#10;Other: value 1, 0%">
            <a:extLst>
              <a:ext uri="{FF2B5EF4-FFF2-40B4-BE49-F238E27FC236}">
                <a16:creationId xmlns:a16="http://schemas.microsoft.com/office/drawing/2014/main" id="{F4912159-1CC7-95A2-FAFE-7BB3DF6866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9596509"/>
              </p:ext>
            </p:extLst>
          </p:nvPr>
        </p:nvGraphicFramePr>
        <p:xfrm>
          <a:off x="1644585" y="1890163"/>
          <a:ext cx="9394889" cy="432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66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COA Is Ensuring Issues are Addressed</a:t>
            </a:r>
            <a:endParaRPr lang="en-US" sz="5400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3486616"/>
          </a:xfrm>
        </p:spPr>
        <p:txBody>
          <a:bodyPr>
            <a:normAutofit fontScale="62500" lnSpcReduction="20000"/>
          </a:bodyPr>
          <a:lstStyle/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4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Institutions with Stipulations in 2020-2021 Requiring Follow Up: 9 institutions (7 </a:t>
            </a:r>
            <a:r>
              <a:rPr lang="en-US" sz="410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stips</a:t>
            </a:r>
            <a:r>
              <a:rPr lang="en-US" sz="4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1 major, 1 probationary)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Commission staff works closely with all institutions with Stipulations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Frequent use of Quarterly Reports/6</a:t>
            </a:r>
            <a:r>
              <a:rPr lang="en-US" sz="4100" baseline="300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</a:t>
            </a:r>
            <a:r>
              <a:rPr lang="en-US" sz="4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month reports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COA was able to remove stipulations for all of them in 2021-22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20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79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COA Follow Up of Institutions </a:t>
            </a:r>
            <a:br>
              <a:rPr lang="en-US" sz="5400" dirty="0">
                <a:solidFill>
                  <a:schemeClr val="tx1"/>
                </a:solidFill>
                <a:effectLst/>
              </a:rPr>
            </a:br>
            <a:r>
              <a:rPr lang="en-US" sz="5400" dirty="0">
                <a:solidFill>
                  <a:schemeClr val="tx1"/>
                </a:solidFill>
                <a:effectLst/>
              </a:rPr>
              <a:t>with Stipulations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21</a:t>
            </a:fld>
            <a:endParaRPr lang="en-US" sz="2400">
              <a:solidFill>
                <a:schemeClr val="bg1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5DC796-8AFE-4C5D-2114-EFE2B2D65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52168"/>
              </p:ext>
            </p:extLst>
          </p:nvPr>
        </p:nvGraphicFramePr>
        <p:xfrm>
          <a:off x="1611982" y="1875934"/>
          <a:ext cx="9785024" cy="449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494">
                  <a:extLst>
                    <a:ext uri="{9D8B030D-6E8A-4147-A177-3AD203B41FA5}">
                      <a16:colId xmlns:a16="http://schemas.microsoft.com/office/drawing/2014/main" val="3192888137"/>
                    </a:ext>
                  </a:extLst>
                </a:gridCol>
                <a:gridCol w="2547416">
                  <a:extLst>
                    <a:ext uri="{9D8B030D-6E8A-4147-A177-3AD203B41FA5}">
                      <a16:colId xmlns:a16="http://schemas.microsoft.com/office/drawing/2014/main" val="882880514"/>
                    </a:ext>
                  </a:extLst>
                </a:gridCol>
                <a:gridCol w="4532114">
                  <a:extLst>
                    <a:ext uri="{9D8B030D-6E8A-4147-A177-3AD203B41FA5}">
                      <a16:colId xmlns:a16="http://schemas.microsoft.com/office/drawing/2014/main" val="1620121214"/>
                    </a:ext>
                  </a:extLst>
                </a:gridCol>
              </a:tblGrid>
              <a:tr h="3052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by COA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Required Follow Up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60866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Aspire Berkely Maynard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Stipulations (upgraded from major stipulations in 2021)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 Up Report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297662"/>
                  </a:ext>
                </a:extLst>
              </a:tr>
              <a:tr h="256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CSU DH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With Stipulations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Up Report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334077"/>
                  </a:ext>
                </a:extLst>
              </a:tr>
              <a:tr h="5259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Anaheim Union HS District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Stipulations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r>
                        <a:rPr lang="en-US" sz="1600" baseline="30000">
                          <a:effectLst/>
                        </a:rPr>
                        <a:t>th</a:t>
                      </a:r>
                      <a:r>
                        <a:rPr lang="en-US" sz="1600">
                          <a:effectLst/>
                        </a:rPr>
                        <a:t> month progress report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Up Report with Action Required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136030"/>
                  </a:ext>
                </a:extLst>
              </a:tr>
              <a:tr h="256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 Tech High GSE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Stipulations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Up Report with Action Required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033783"/>
                  </a:ext>
                </a:extLst>
              </a:tr>
              <a:tr h="256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UC Merced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Stipulations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Up Report with Action Required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741111"/>
                  </a:ext>
                </a:extLst>
              </a:tr>
              <a:tr h="794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Bay Area School of Enterprise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Major Stipulations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r>
                        <a:rPr lang="en-US" sz="1600" baseline="30000">
                          <a:effectLst/>
                        </a:rPr>
                        <a:t>th</a:t>
                      </a:r>
                      <a:r>
                        <a:rPr lang="en-US" sz="1600">
                          <a:effectLst/>
                        </a:rPr>
                        <a:t> month report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Revisit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Prohibited from new programs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7924378"/>
                  </a:ext>
                </a:extLst>
              </a:tr>
              <a:tr h="256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Pacific Union College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Stipulations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Up Report with Action Required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350172"/>
                  </a:ext>
                </a:extLst>
              </a:tr>
              <a:tr h="5259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Point Loma Nazarene University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Stipulations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Up Report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Revisit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3430740"/>
                  </a:ext>
                </a:extLst>
              </a:tr>
              <a:tr h="794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Pleasanton Unified SD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Probationary Stipulations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Quarterly Reports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Revisit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Prohibited from new programs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16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45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  <a:effectLst/>
              </a:rPr>
              <a:t>New Programs Approved</a:t>
            </a:r>
            <a:endParaRPr lang="en-US" sz="5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463C01E-DAA7-01E3-94C1-23F6A1CE0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02794"/>
              </p:ext>
            </p:extLst>
          </p:nvPr>
        </p:nvGraphicFramePr>
        <p:xfrm>
          <a:off x="1717963" y="2114357"/>
          <a:ext cx="8128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3114615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25611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Number of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73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New Programs at Institutions with Provisional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21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/>
                        <a:t>Existing Commission Approved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88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Subject Matter (Commission approval)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78079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22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0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  <a:effectLst/>
              </a:rPr>
              <a:t>New Programs Approved 2021-22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824D413-F3F2-491B-B53C-3A86BAFDF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61733"/>
              </p:ext>
            </p:extLst>
          </p:nvPr>
        </p:nvGraphicFramePr>
        <p:xfrm>
          <a:off x="1517715" y="1866507"/>
          <a:ext cx="8927182" cy="437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4664">
                  <a:extLst>
                    <a:ext uri="{9D8B030D-6E8A-4147-A177-3AD203B41FA5}">
                      <a16:colId xmlns:a16="http://schemas.microsoft.com/office/drawing/2014/main" val="1568386659"/>
                    </a:ext>
                  </a:extLst>
                </a:gridCol>
                <a:gridCol w="1621411">
                  <a:extLst>
                    <a:ext uri="{9D8B030D-6E8A-4147-A177-3AD203B41FA5}">
                      <a16:colId xmlns:a16="http://schemas.microsoft.com/office/drawing/2014/main" val="1595000208"/>
                    </a:ext>
                  </a:extLst>
                </a:gridCol>
                <a:gridCol w="1970202">
                  <a:extLst>
                    <a:ext uri="{9D8B030D-6E8A-4147-A177-3AD203B41FA5}">
                      <a16:colId xmlns:a16="http://schemas.microsoft.com/office/drawing/2014/main" val="831231752"/>
                    </a:ext>
                  </a:extLst>
                </a:gridCol>
                <a:gridCol w="2780905">
                  <a:extLst>
                    <a:ext uri="{9D8B030D-6E8A-4147-A177-3AD203B41FA5}">
                      <a16:colId xmlns:a16="http://schemas.microsoft.com/office/drawing/2014/main" val="3322946395"/>
                    </a:ext>
                  </a:extLst>
                </a:gridCol>
              </a:tblGrid>
              <a:tr h="5876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Credential 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Approved Institutions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Provisional Institutions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New Programs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900097"/>
                  </a:ext>
                </a:extLst>
              </a:tr>
              <a:tr h="5876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Bilingual Authorization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090890"/>
                  </a:ext>
                </a:extLst>
              </a:tr>
              <a:tr h="287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MS and MS Intern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914398"/>
                  </a:ext>
                </a:extLst>
              </a:tr>
              <a:tr h="287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Teacher Induction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58387"/>
                  </a:ext>
                </a:extLst>
              </a:tr>
              <a:tr h="5876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Administrator Induction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153284"/>
                  </a:ext>
                </a:extLst>
              </a:tr>
              <a:tr h="287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DS: Career Tech 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0282833"/>
                  </a:ext>
                </a:extLst>
              </a:tr>
              <a:tr h="5876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Speech Language Pathology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904091"/>
                  </a:ext>
                </a:extLst>
              </a:tr>
              <a:tr h="287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Single Subject Intern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414189"/>
                  </a:ext>
                </a:extLst>
              </a:tr>
              <a:tr h="5876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Education Specialist MMSN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9244930"/>
                  </a:ext>
                </a:extLst>
              </a:tr>
              <a:tr h="287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New Programs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8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29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309834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23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83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Other Actions Taken by COA</a:t>
            </a:r>
            <a:endParaRPr lang="en-US" sz="540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2A0A57C-EED4-4D15-AADB-1869E2BF6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31911"/>
              </p:ext>
            </p:extLst>
          </p:nvPr>
        </p:nvGraphicFramePr>
        <p:xfrm>
          <a:off x="1690254" y="2123592"/>
          <a:ext cx="8128000" cy="364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3507949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78830142"/>
                    </a:ext>
                  </a:extLst>
                </a:gridCol>
              </a:tblGrid>
              <a:tr h="522047">
                <a:tc>
                  <a:txBody>
                    <a:bodyPr/>
                    <a:lstStyle/>
                    <a:p>
                      <a:r>
                        <a:rPr lang="en-US" dirty="0"/>
                        <a:t>Type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Programs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375882"/>
                  </a:ext>
                </a:extLst>
              </a:tr>
              <a:tr h="522047">
                <a:tc>
                  <a:txBody>
                    <a:bodyPr/>
                    <a:lstStyle/>
                    <a:p>
                      <a:r>
                        <a:rPr lang="en-US" dirty="0"/>
                        <a:t>Programs Made Inactive (p. 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82330"/>
                  </a:ext>
                </a:extLst>
              </a:tr>
              <a:tr h="522047">
                <a:tc>
                  <a:txBody>
                    <a:bodyPr/>
                    <a:lstStyle/>
                    <a:p>
                      <a:r>
                        <a:rPr lang="en-US"/>
                        <a:t>Programs Withdrawn (p. 37-38)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541144"/>
                  </a:ext>
                </a:extLst>
              </a:tr>
              <a:tr h="522047">
                <a:tc>
                  <a:txBody>
                    <a:bodyPr/>
                    <a:lstStyle/>
                    <a:p>
                      <a:r>
                        <a:rPr lang="en-US"/>
                        <a:t>Programs Reactivated (p. 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89811"/>
                  </a:ext>
                </a:extLst>
              </a:tr>
              <a:tr h="522047">
                <a:tc>
                  <a:txBody>
                    <a:bodyPr/>
                    <a:lstStyle/>
                    <a:p>
                      <a:r>
                        <a:rPr lang="en-US"/>
                        <a:t>Institutions Closing as Program Sponsor (p. 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34903"/>
                  </a:ext>
                </a:extLst>
              </a:tr>
              <a:tr h="522047">
                <a:tc>
                  <a:txBody>
                    <a:bodyPr/>
                    <a:lstStyle/>
                    <a:p>
                      <a:r>
                        <a:rPr lang="en-US" dirty="0"/>
                        <a:t>Monitor the Transitions to the New Education Specialist Program Standards (p. 36-37)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 programs at 72 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1425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24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48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Part III – 2022-23 Priorities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62500" lnSpcReduction="20000"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Precondition Review – 54 institutions (Red and Green)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Program Review/C.S. Review – 33 institution (Blue Cohort)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Conduct 31 Site Visits (Indigo Cohort)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Conduct 3 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Revisits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Conduct 2 Provisional Site Visits for Initial Institutional Approval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Follow Up (7</a:t>
            </a:r>
            <a:r>
              <a:rPr lang="en-US" sz="3500" baseline="30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Year Reports/Quarterly Reports/Stipulations) for 17 institutions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Trainings – BIR/Team Lead/Accreditation 101 and 201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Technical Assistance/Support for Institutions for Accreditation Activities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25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03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Non-Routine Priorities – 2022-23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77500" lnSpcReduction="20000"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Revise and Update the Accreditation Handbook – </a:t>
            </a:r>
            <a:r>
              <a:rPr lang="en-US" sz="35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DONE 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 partnership agreement with CAEP – </a:t>
            </a:r>
            <a:r>
              <a:rPr lang="en-US" sz="35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DONE 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Rethinking Site Visit Structure Going Forward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Assist and monitor first year implementation of PPS and </a:t>
            </a: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Education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Specialist Standards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Continued assistance </a:t>
            </a: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related to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lingering pandemic issues (candidate completion) 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Refinements to ADS/Completer Surveys etc.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26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19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New Priorities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lnSpcReduction="10000"/>
          </a:bodyPr>
          <a:lstStyle/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PK-3 Credential Program Approval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Developing Initial Program Review Process, including evidence required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Recruitment and training of reviewers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Hold review sessions and, once OAL approves regulations, approve new programs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27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28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  <a:effectLst/>
              </a:rPr>
              <a:t>New Priorities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85000" lnSpcReduction="20000"/>
          </a:bodyPr>
          <a:lstStyle/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SB 488 Implementation</a:t>
            </a:r>
          </a:p>
          <a:p>
            <a:pPr marL="868871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Technical Assistance and Information Dissemination</a:t>
            </a:r>
          </a:p>
          <a:p>
            <a:pPr marL="868871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Determination of Evidence to be Submitted for Initial Program Review and Program Review</a:t>
            </a:r>
          </a:p>
          <a:p>
            <a:pPr marL="868871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Guidance for Teams, Recruitment of Reviewers with Expertise, Training on Reviewing the Standard </a:t>
            </a:r>
          </a:p>
          <a:p>
            <a:pPr marL="868871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Preconditions Review</a:t>
            </a:r>
          </a:p>
          <a:p>
            <a:pPr marL="868871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Development of Certification Process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28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69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New Priorities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Develop </a:t>
            </a: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Systemic Processes for</a:t>
            </a: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Analysis and Use of Statewide Data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Currently excellent job of using in accreditation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Need to work to improve systems to identify issues on a statewide/institutional basis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29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5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  <a:effectLst/>
              </a:rPr>
              <a:t>Number of Programs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119062" indent="0" algn="ctr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en-US" sz="36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942 Programs (910 active, 32 inactive)</a:t>
            </a:r>
          </a:p>
          <a:p>
            <a:pPr marL="119062" indent="0" algn="ctr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None/>
            </a:pPr>
            <a:endParaRPr lang="en-US" sz="36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2" indent="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None/>
            </a:pPr>
            <a:endParaRPr lang="en-US" sz="35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E20A795-A760-E9C8-1A6B-4EA818309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526984"/>
              </p:ext>
            </p:extLst>
          </p:nvPr>
        </p:nvGraphicFramePr>
        <p:xfrm>
          <a:off x="1394691" y="2779375"/>
          <a:ext cx="931025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891">
                  <a:extLst>
                    <a:ext uri="{9D8B030D-6E8A-4147-A177-3AD203B41FA5}">
                      <a16:colId xmlns:a16="http://schemas.microsoft.com/office/drawing/2014/main" val="185061856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1448270036"/>
                    </a:ext>
                  </a:extLst>
                </a:gridCol>
                <a:gridCol w="1348510">
                  <a:extLst>
                    <a:ext uri="{9D8B030D-6E8A-4147-A177-3AD203B41FA5}">
                      <a16:colId xmlns:a16="http://schemas.microsoft.com/office/drawing/2014/main" val="1951511878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163296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Type of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25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Prelim Teaching/Intern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01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Induction – Teaching and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62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Services Credentials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22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Added Authorizations and 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11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Designated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46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10549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3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2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Accreditation Cycle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92500" lnSpcReduction="10000"/>
          </a:bodyPr>
          <a:lstStyle/>
          <a:p>
            <a:pPr marL="457200" indent="-338138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Annually:	Annual Data Submission, Data 						Analysis, Survey Data</a:t>
            </a:r>
          </a:p>
          <a:p>
            <a:pPr marL="457200" indent="-338138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Years 1/4: 	Preconditions due</a:t>
            </a:r>
          </a:p>
          <a:p>
            <a:pPr marL="457200" indent="-338138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Year 5: 		Program Review &amp; Common 						Standards Review</a:t>
            </a:r>
          </a:p>
          <a:p>
            <a:pPr marL="457200" indent="-338138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Year 6: 		</a:t>
            </a:r>
            <a:r>
              <a:rPr lang="en-US" sz="36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Accreditation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Site Visit</a:t>
            </a:r>
          </a:p>
          <a:p>
            <a:pPr marL="457200" indent="-338138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Year 7: 		Follow-Up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4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4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F3FA-2D7F-8EF1-617A-F789B8D7DA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1236" y="297612"/>
            <a:ext cx="4042229" cy="38218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Accreditation Schedule of Activities</a:t>
            </a:r>
          </a:p>
        </p:txBody>
      </p:sp>
      <p:pic>
        <p:nvPicPr>
          <p:cNvPr id="5" name="Picture 4" descr="Accreditation Schedule of Activities for all Seven Cohorts.  Please see link on this image for an accessible version of this table.">
            <a:hlinkClick r:id="rId3"/>
            <a:extLst>
              <a:ext uri="{FF2B5EF4-FFF2-40B4-BE49-F238E27FC236}">
                <a16:creationId xmlns:a16="http://schemas.microsoft.com/office/drawing/2014/main" id="{AC1FAD13-A144-42FC-7792-A817CF5BA0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44" t="2409" r="1385" b="794"/>
          <a:stretch/>
        </p:blipFill>
        <p:spPr>
          <a:xfrm>
            <a:off x="4512331" y="31571"/>
            <a:ext cx="6913887" cy="67665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E3D219-2B54-5CB2-E3A1-F956B1AB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9923" y="6398140"/>
            <a:ext cx="1312025" cy="365125"/>
          </a:xfrm>
        </p:spPr>
        <p:txBody>
          <a:bodyPr/>
          <a:lstStyle/>
          <a:p>
            <a:r>
              <a:rPr lang="en-US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7768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  <a:effectLst/>
              </a:rPr>
              <a:t>Transparency in Accreditation</a:t>
            </a:r>
          </a:p>
        </p:txBody>
      </p:sp>
      <p:sp>
        <p:nvSpPr>
          <p:cNvPr id="6" name="Content Placeholder 5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737360"/>
            <a:ext cx="10214886" cy="4414058"/>
          </a:xfrm>
        </p:spPr>
        <p:txBody>
          <a:bodyPr>
            <a:normAutofit/>
          </a:bodyPr>
          <a:lstStyle/>
          <a:p>
            <a:pPr marL="119062" indent="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en-US" sz="350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All Accreditation Site Visit Reports are Available Online</a:t>
            </a:r>
          </a:p>
          <a:p>
            <a:pPr marL="119063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5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Screenshot of Accreditation web page.  Please see the link on this image to browse an accessible version of this page.">
            <a:hlinkClick r:id="rId3"/>
            <a:extLst>
              <a:ext uri="{FF2B5EF4-FFF2-40B4-BE49-F238E27FC236}">
                <a16:creationId xmlns:a16="http://schemas.microsoft.com/office/drawing/2014/main" id="{FBADFA93-F221-54D5-EDEB-F41DFBA84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4218" y="2471328"/>
            <a:ext cx="8735906" cy="3680090"/>
          </a:xfrm>
          <a:prstGeom prst="rect">
            <a:avLst/>
          </a:prstGeom>
        </p:spPr>
      </p:pic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6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0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COA Oversight and Enforcement of Commission’s Accreditation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 fontScale="92500" lnSpcReduction="10000"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COVID flexibilities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Updated Framework = Updated Procedures Manual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Transition of programs to new standards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 and improved data dashboards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Crosswalks with national standards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Recommendations for ongoing improvement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35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7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9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Purpose of Accreditation &amp; Role of COA</a:t>
            </a:r>
            <a:endParaRPr lang="en-US" sz="5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Framework includes 5 statements of purpose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Provides structure within which COA operates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8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4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</a:rPr>
              <a:t>Ensuring Accountability to the Public and the Profession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80" y="2009020"/>
            <a:ext cx="10214886" cy="4023360"/>
          </a:xfrm>
        </p:spPr>
        <p:txBody>
          <a:bodyPr>
            <a:normAutofit/>
          </a:bodyPr>
          <a:lstStyle/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6 meetings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Held publicly</a:t>
            </a:r>
          </a:p>
          <a:p>
            <a:pPr marL="576263" indent="-457200">
              <a:spcBef>
                <a:spcPts val="6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Agendas, decisions, final reports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10620124" y="6459503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 algn="r"/>
              <a:t>9</a:t>
            </a:fld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1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ccreditation Overview&amp;quot;&quot;/&gt;&lt;property id=&quot;20307&quot; value=&quot;275&quot;/&gt;&lt;/object&gt;&lt;object type=&quot;3&quot; unique_id=&quot;83516&quot;&gt;&lt;property id=&quot;20148&quot; value=&quot;5&quot;/&gt;&lt;property id=&quot;20300&quot; value=&quot;Slide 5 - &amp;quot;Seven-Year Accreditation Cycle&amp;quot;&quot;/&gt;&lt;property id=&quot;20307&quot; value=&quot;261&quot;/&gt;&lt;/object&gt;&lt;object type=&quot;3&quot; unique_id=&quot;83517&quot;&gt;&lt;property id=&quot;20148&quot; value=&quot;5&quot;/&gt;&lt;property id=&quot;20300&quot; value=&quot;Slide 6 - &amp;quot;Cohort Map – Green Cohort Example&amp;quot;&quot;/&gt;&lt;property id=&quot;20307&quot; value=&quot;437&quot;/&gt;&lt;/object&gt;&lt;object type=&quot;3&quot; unique_id=&quot;83518&quot;&gt;&lt;property id=&quot;20148&quot; value=&quot;5&quot;/&gt;&lt;property id=&quot;20300&quot; value=&quot;Slide 7 - &amp;quot;Accreditation Schedule of Activities for all Seven Cohorts&amp;quot;&quot;/&gt;&lt;property id=&quot;20307&quot; value=&quot;446&quot;/&gt;&lt;/object&gt;&lt;object type=&quot;3&quot; unique_id=&quot;83519&quot;&gt;&lt;property id=&quot;20148&quot; value=&quot;5&quot;/&gt;&lt;property id=&quot;20300&quot; value=&quot;Slide 8 - &amp;quot;Preconditions- Year 1 and 4&amp;quot;&quot;/&gt;&lt;property id=&quot;20307&quot; value=&quot;267&quot;/&gt;&lt;/object&gt;&lt;object type=&quot;3&quot; unique_id=&quot;83520&quot;&gt;&lt;property id=&quot;20148&quot; value=&quot;5&quot;/&gt;&lt;property id=&quot;20300&quot; value=&quot;Slide 9 - &amp;quot;Program Review- Year 5&amp;quot;&quot;/&gt;&lt;property id=&quot;20307&quot; value=&quot;266&quot;/&gt;&lt;/object&gt;&lt;object type=&quot;3&quot; unique_id=&quot;83521&quot;&gt;&lt;property id=&quot;20148&quot; value=&quot;5&quot;/&gt;&lt;property id=&quot;20300&quot; value=&quot;Slide 10 - &amp;quot;Common Standards- Year 5&amp;quot;&quot;/&gt;&lt;property id=&quot;20307&quot; value=&quot;271&quot;/&gt;&lt;/object&gt;&lt;object type=&quot;3&quot; unique_id=&quot;83522&quot;&gt;&lt;property id=&quot;20148&quot; value=&quot;5&quot;/&gt;&lt;property id=&quot;20300&quot; value=&quot;Slide 11 - &amp;quot;Year 5/Year 6 (Site Visit Preparation)&amp;quot;&quot;/&gt;&lt;property id=&quot;20307&quot; value=&quot;281&quot;/&gt;&lt;/object&gt;&lt;object type=&quot;3&quot; unique_id=&quot;83523&quot;&gt;&lt;property id=&quot;20148&quot; value=&quot;5&quot;/&gt;&lt;property id=&quot;20300&quot; value=&quot;Slide 12 - &amp;quot;Site Visit- Year 6&amp;quot;&quot;/&gt;&lt;property id=&quot;20307&quot; value=&quot;280&quot;/&gt;&lt;/object&gt;&lt;object type=&quot;3&quot; unique_id=&quot;83524&quot;&gt;&lt;property id=&quot;20148&quot; value=&quot;5&quot;/&gt;&lt;property id=&quot;20300&quot; value=&quot;Slide 13 - &amp;quot;Site Visit- Year 6 (2) COA Presentation&amp;quot;&quot;/&gt;&lt;property id=&quot;20307&quot; value=&quot;282&quot;/&gt;&lt;/object&gt;&lt;object type=&quot;3&quot; unique_id=&quot;83525&quot;&gt;&lt;property id=&quot;20148&quot; value=&quot;5&quot;/&gt;&lt;property id=&quot;20300&quot; value=&quot;Slide 14 - &amp;quot;Year 7/Post-Site Visit&amp;quot;&quot;/&gt;&lt;property id=&quot;20307&quot; value=&quot;447&quot;/&gt;&lt;/object&gt;&lt;object type=&quot;3&quot; unique_id=&quot;83638&quot;&gt;&lt;property id=&quot;20148&quot; value=&quot;5&quot;/&gt;&lt;property id=&quot;20300&quot; value=&quot;Slide 2 - &amp;quot;Agenda&amp;quot;&quot;/&gt;&lt;property id=&quot;20307&quot; value=&quot;262&quot;/&gt;&lt;/object&gt;&lt;object type=&quot;3&quot; unique_id=&quot;83639&quot;&gt;&lt;property id=&quot;20148&quot; value=&quot;5&quot;/&gt;&lt;property id=&quot;20300&quot; value=&quot;Slide 3 - &amp;quot;Norms&amp;quot;&quot;/&gt;&lt;property id=&quot;20307&quot; value=&quot;450&quot;/&gt;&lt;/object&gt;&lt;object type=&quot;3&quot; unique_id=&quot;83640&quot;&gt;&lt;property id=&quot;20148&quot; value=&quot;5&quot;/&gt;&lt;property id=&quot;20300&quot; value=&quot;Slide 4 - &amp;quot;Opener: Who is in the room?&amp;quot;&quot;/&gt;&lt;property id=&quot;20307&quot; value=&quot;439&quot;/&gt;&lt;/object&gt;&lt;object type=&quot;3&quot; unique_id=&quot;83864&quot;&gt;&lt;property id=&quot;20148&quot; value=&quot;5&quot;/&gt;&lt;property id=&quot;20300&quot; value=&quot;Slide 15 - &amp;quot;Interactive Activity&amp;quot;&quot;/&gt;&lt;property id=&quot;20307&quot; value=&quot;440&quot;/&gt;&lt;/object&gt;&lt;object type=&quot;3&quot; unique_id=&quot;83865&quot;&gt;&lt;property id=&quot;20148&quot; value=&quot;5&quot;/&gt;&lt;property id=&quot;20300&quot; value=&quot;Slide 16 - &amp;quot;Accreditation Data System (ADS)&amp;quot;&quot;/&gt;&lt;property id=&quot;20307&quot; value=&quot;434&quot;/&gt;&lt;/object&gt;&lt;object type=&quot;3&quot; unique_id=&quot;83866&quot;&gt;&lt;property id=&quot;20148&quot; value=&quot;5&quot;/&gt;&lt;property id=&quot;20300&quot; value=&quot;Slide 17 - &amp;quot;Accreditation Data Dashboard (ADD)&amp;quot;&quot;/&gt;&lt;property id=&quot;20307&quot; value=&quot;260&quot;/&gt;&lt;/object&gt;&lt;object type=&quot;3&quot; unique_id=&quot;83867&quot;&gt;&lt;property id=&quot;20148&quot; value=&quot;5&quot;/&gt;&lt;property id=&quot;20300&quot; value=&quot;Slide 18 - &amp;quot;Timeline for submitting data in ADS&amp;quot;&quot;/&gt;&lt;property id=&quot;20307&quot; value=&quot;265&quot;/&gt;&lt;/object&gt;&lt;object type=&quot;3&quot; unique_id=&quot;83868&quot;&gt;&lt;property id=&quot;20148&quot; value=&quot;5&quot;/&gt;&lt;property id=&quot;20300&quot; value=&quot;Slide 19 - &amp;quot;Questions?&amp;quot;&quot;/&gt;&lt;property id=&quot;20307&quot; value=&quot;441&quot;/&gt;&lt;/object&gt;&lt;object type=&quot;3&quot; unique_id=&quot;83869&quot;&gt;&lt;property id=&quot;20148&quot; value=&quot;5&quot;/&gt;&lt;property id=&quot;20300&quot; value=&quot;Slide 20 - &amp;quot;Accreditation Website Required&amp;quot;&quot;/&gt;&lt;property id=&quot;20307&quot; value=&quot;278&quot;/&gt;&lt;/object&gt;&lt;object type=&quot;3&quot; unique_id=&quot;83870&quot;&gt;&lt;property id=&quot;20148&quot; value=&quot;5&quot;/&gt;&lt;property id=&quot;20300&quot; value=&quot;Slide 21 - &amp;quot;Example #1: Fresno State Accreditation Website&amp;quot;&quot;/&gt;&lt;property id=&quot;20307&quot; value=&quot;451&quot;/&gt;&lt;/object&gt;&lt;object type=&quot;3&quot; unique_id=&quot;83871&quot;&gt;&lt;property id=&quot;20148&quot; value=&quot;5&quot;/&gt;&lt;property id=&quot;20300&quot; value=&quot;Slide 22 - &amp;quot;Example #2: King Chavez Accreditation Website&amp;quot;&quot;/&gt;&lt;property id=&quot;20307&quot; value=&quot;448&quot;/&gt;&lt;/object&gt;&lt;object type=&quot;3&quot; unique_id=&quot;83872&quot;&gt;&lt;property id=&quot;20148&quot; value=&quot;5&quot;/&gt;&lt;property id=&quot;20300&quot; value=&quot;Slide 23 - &amp;quot;Example #3: Los Angeles COE Accreditation Website&amp;quot;&quot;/&gt;&lt;property id=&quot;20307&quot; value=&quot;449&quot;/&gt;&lt;/object&gt;&lt;object type=&quot;3&quot; unique_id=&quot;83873&quot;&gt;&lt;property id=&quot;20148&quot; value=&quot;5&quot;/&gt;&lt;property id=&quot;20300&quot; value=&quot;Slide 24 - &amp;quot;Questions about Accreditation Websites?&amp;quot;&quot;/&gt;&lt;property id=&quot;20307&quot; value=&quot;442&quot;/&gt;&lt;/object&gt;&lt;object type=&quot;3&quot; unique_id=&quot;86165&quot;&gt;&lt;property id=&quot;20148&quot; value=&quot;5&quot;/&gt;&lt;property id=&quot;20300&quot; value=&quot;Slide 25 - &amp;quot;Annual Accreditation Fees&amp;quot;&quot;/&gt;&lt;property id=&quot;20307&quot; value=&quot;419&quot;/&gt;&lt;/object&gt;&lt;object type=&quot;3&quot; unique_id=&quot;86166&quot;&gt;&lt;property id=&quot;20148&quot; value=&quot;5&quot;/&gt;&lt;property id=&quot;20300&quot; value=&quot;Slide 26 - &amp;quot;Cost Recovery Fees&amp;quot;&quot;/&gt;&lt;property id=&quot;20307&quot; value=&quot;435&quot;/&gt;&lt;/object&gt;&lt;object type=&quot;3&quot; unique_id=&quot;86167&quot;&gt;&lt;property id=&quot;20148&quot; value=&quot;5&quot;/&gt;&lt;property id=&quot;20300&quot; value=&quot;Slide 27 - &amp;quot;Updates to Program Standards&amp;quot;&quot;/&gt;&lt;property id=&quot;20307&quot; value=&quot;287&quot;/&gt;&lt;/object&gt;&lt;object type=&quot;3&quot; unique_id=&quot;86168&quot;&gt;&lt;property id=&quot;20148&quot; value=&quot;5&quot;/&gt;&lt;property id=&quot;20300&quot; value=&quot;Slide 28 - &amp;quot;Developing &amp;amp; Continuing Work&amp;quot;&quot;/&gt;&lt;property id=&quot;20307&quot; value=&quot;292&quot;/&gt;&lt;/object&gt;&lt;object type=&quot;3&quot; unique_id=&quot;86169&quot;&gt;&lt;property id=&quot;20148&quot; value=&quot;5&quot;/&gt;&lt;property id=&quot;20300&quot; value=&quot;Slide 29 - &amp;quot;Links to Resources&amp;quot;&quot;/&gt;&lt;property id=&quot;20307&quot; value=&quot;285&quot;/&gt;&lt;/object&gt;&lt;object type=&quot;3&quot; unique_id=&quot;86170&quot;&gt;&lt;property id=&quot;20148&quot; value=&quot;5&quot;/&gt;&lt;property id=&quot;20300&quot; value=&quot;Slide 30 - &amp;quot;PSD E-News&amp;quot;&quot;/&gt;&lt;property id=&quot;20307&quot; value=&quot;286&quot;/&gt;&lt;/object&gt;&lt;object type=&quot;3&quot; unique_id=&quot;86171&quot;&gt;&lt;property id=&quot;20148&quot; value=&quot;5&quot;/&gt;&lt;property id=&quot;20300&quot; value=&quot;Slide 31 - &amp;quot;Thank you!&amp;quot;&quot;/&gt;&lt;property id=&quot;20307&quot; value=&quot;445&quot;/&gt;&lt;/object&gt;&lt;/object&gt;&lt;object type=&quot;8&quot; unique_id=&quot;10006&quot;&gt;&lt;/object&gt;&lt;/object&gt;&lt;/database&gt;"/>
</p:tagLst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 Template 2020" id="{18D2E04C-FAD4-4880-9F2E-5059450E180D}" vid="{9C8CAB18-8F9C-4B67-80CE-8BA432E949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CTC Template 2020</Template>
  <TotalTime>0</TotalTime>
  <Words>1300</Words>
  <Application>Microsoft Office PowerPoint</Application>
  <PresentationFormat>Widescreen</PresentationFormat>
  <Paragraphs>311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Retrospect</vt:lpstr>
      <vt:lpstr>COA Annual Report to the Commission 2021-2022</vt:lpstr>
      <vt:lpstr>Size and Scope of System 2021-22</vt:lpstr>
      <vt:lpstr>Number of Programs</vt:lpstr>
      <vt:lpstr>Accreditation Cycle</vt:lpstr>
      <vt:lpstr>Accreditation Schedule of Activities</vt:lpstr>
      <vt:lpstr>Transparency in Accreditation</vt:lpstr>
      <vt:lpstr>COA Oversight and Enforcement of Commission’s Accreditation System</vt:lpstr>
      <vt:lpstr>Purpose of Accreditation &amp; Role of COA</vt:lpstr>
      <vt:lpstr>Ensuring Accountability to the Public and the Profession</vt:lpstr>
      <vt:lpstr>Ensuring Program Quality</vt:lpstr>
      <vt:lpstr>Ensuring Program Quality</vt:lpstr>
      <vt:lpstr>Ensuring Adherence to Standards</vt:lpstr>
      <vt:lpstr>Ensuring Evidence is Reviewed by Peers</vt:lpstr>
      <vt:lpstr>Fostering Program Improvement</vt:lpstr>
      <vt:lpstr>Procedural Modifications</vt:lpstr>
      <vt:lpstr> Accreditation Decisions 2021-22</vt:lpstr>
      <vt:lpstr>Of Note</vt:lpstr>
      <vt:lpstr>Of Note</vt:lpstr>
      <vt:lpstr>Provisional Site Visits</vt:lpstr>
      <vt:lpstr>COA Is Ensuring Issues are Addressed</vt:lpstr>
      <vt:lpstr>COA Follow Up of Institutions  with Stipulations</vt:lpstr>
      <vt:lpstr>New Programs Approved</vt:lpstr>
      <vt:lpstr>New Programs Approved 2021-22</vt:lpstr>
      <vt:lpstr>Other Actions Taken by COA</vt:lpstr>
      <vt:lpstr>Part III – 2022-23 Priorities</vt:lpstr>
      <vt:lpstr>Non-Routine Priorities – 2022-23</vt:lpstr>
      <vt:lpstr>New Priorities</vt:lpstr>
      <vt:lpstr>New Priorities</vt:lpstr>
      <vt:lpstr>New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2023-04-13T00:21:10Z</dcterms:created>
  <dcterms:modified xsi:type="dcterms:W3CDTF">2023-04-13T00:21:11Z</dcterms:modified>
</cp:coreProperties>
</file>